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90" r:id="rId1"/>
  </p:sldMasterIdLst>
  <p:notesMasterIdLst>
    <p:notesMasterId r:id="rId84"/>
  </p:notesMasterIdLst>
  <p:sldIdLst>
    <p:sldId id="256" r:id="rId2"/>
    <p:sldId id="258" r:id="rId3"/>
    <p:sldId id="261" r:id="rId4"/>
    <p:sldId id="262" r:id="rId5"/>
    <p:sldId id="257" r:id="rId6"/>
    <p:sldId id="259" r:id="rId7"/>
    <p:sldId id="263" r:id="rId8"/>
    <p:sldId id="273" r:id="rId9"/>
    <p:sldId id="266" r:id="rId10"/>
    <p:sldId id="265" r:id="rId11"/>
    <p:sldId id="269" r:id="rId12"/>
    <p:sldId id="268" r:id="rId13"/>
    <p:sldId id="270" r:id="rId14"/>
    <p:sldId id="271" r:id="rId15"/>
    <p:sldId id="267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0" r:id="rId45"/>
    <p:sldId id="304" r:id="rId46"/>
    <p:sldId id="303" r:id="rId47"/>
    <p:sldId id="307" r:id="rId48"/>
    <p:sldId id="306" r:id="rId49"/>
    <p:sldId id="305" r:id="rId50"/>
    <p:sldId id="308" r:id="rId51"/>
    <p:sldId id="309" r:id="rId52"/>
    <p:sldId id="310" r:id="rId53"/>
    <p:sldId id="311" r:id="rId54"/>
    <p:sldId id="312" r:id="rId55"/>
    <p:sldId id="313" r:id="rId56"/>
    <p:sldId id="320" r:id="rId57"/>
    <p:sldId id="314" r:id="rId58"/>
    <p:sldId id="316" r:id="rId59"/>
    <p:sldId id="315" r:id="rId60"/>
    <p:sldId id="317" r:id="rId61"/>
    <p:sldId id="318" r:id="rId62"/>
    <p:sldId id="319" r:id="rId63"/>
    <p:sldId id="321" r:id="rId64"/>
    <p:sldId id="322" r:id="rId65"/>
    <p:sldId id="323" r:id="rId66"/>
    <p:sldId id="324" r:id="rId67"/>
    <p:sldId id="325" r:id="rId68"/>
    <p:sldId id="326" r:id="rId69"/>
    <p:sldId id="328" r:id="rId70"/>
    <p:sldId id="329" r:id="rId71"/>
    <p:sldId id="330" r:id="rId72"/>
    <p:sldId id="331" r:id="rId73"/>
    <p:sldId id="332" r:id="rId74"/>
    <p:sldId id="333" r:id="rId75"/>
    <p:sldId id="335" r:id="rId76"/>
    <p:sldId id="336" r:id="rId77"/>
    <p:sldId id="334" r:id="rId78"/>
    <p:sldId id="340" r:id="rId79"/>
    <p:sldId id="327" r:id="rId80"/>
    <p:sldId id="339" r:id="rId81"/>
    <p:sldId id="341" r:id="rId82"/>
    <p:sldId id="342" r:id="rId8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9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34FB8-1EEA-4A53-A61D-7886E86DA318}" type="datetimeFigureOut">
              <a:rPr lang="nl-BE" smtClean="0"/>
              <a:pPr/>
              <a:t>14/06/2020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00D73-668A-46B1-89A8-3453E910E08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1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40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1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213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614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456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6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7735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523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361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3123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1172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512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Machine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Group 9</a:t>
            </a:r>
            <a:endParaRPr lang="en-GB" dirty="0"/>
          </a:p>
          <a:p>
            <a:r>
              <a:rPr lang="en-GB" dirty="0"/>
              <a:t>Bryan Van Huyneghem – </a:t>
            </a:r>
            <a:r>
              <a:rPr lang="en-GB" dirty="0" err="1" smtClean="0"/>
              <a:t>Anoek</a:t>
            </a:r>
            <a:r>
              <a:rPr lang="en-GB" dirty="0" smtClean="0"/>
              <a:t> </a:t>
            </a:r>
            <a:r>
              <a:rPr lang="en-GB" dirty="0" err="1" smtClean="0"/>
              <a:t>strumane</a:t>
            </a:r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9216175" y="4021035"/>
            <a:ext cx="19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Final presentation</a:t>
            </a:r>
            <a:endParaRPr lang="nl-BE" dirty="0"/>
          </a:p>
        </p:txBody>
      </p:sp>
      <p:pic>
        <p:nvPicPr>
          <p:cNvPr id="7" name="Afbeelding 6" descr="http://www.analchem.ugent.be/images/logo_UGent_NL/logo_UGent_NL/logo_UGent_NL_RGB_2400_kleu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98" y="0"/>
            <a:ext cx="1980655" cy="1850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2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2"/>
    </mc:Choice>
    <mc:Fallback xmlns="">
      <p:transition spd="slow" advTm="1698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2: </a:t>
            </a:r>
            <a:r>
              <a:rPr lang="en-GB" sz="1800" b="1" i="1" dirty="0" smtClean="0">
                <a:solidFill>
                  <a:schemeClr val="tx1"/>
                </a:solidFill>
              </a:rPr>
              <a:t>issue</a:t>
            </a:r>
            <a:r>
              <a:rPr lang="en-GB" sz="1800" dirty="0" smtClean="0">
                <a:solidFill>
                  <a:schemeClr val="tx1"/>
                </a:solidFill>
              </a:rPr>
              <a:t> &amp; </a:t>
            </a:r>
            <a:r>
              <a:rPr lang="en-GB" sz="1800" b="1" i="1" dirty="0" smtClean="0">
                <a:solidFill>
                  <a:schemeClr val="tx1"/>
                </a:solidFill>
              </a:rPr>
              <a:t>sub-issue</a:t>
            </a:r>
            <a:r>
              <a:rPr lang="en-GB" sz="1800" i="1" dirty="0" smtClean="0">
                <a:solidFill>
                  <a:schemeClr val="tx1"/>
                </a:solidFill>
              </a:rPr>
              <a:t> in one column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4: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5: </a:t>
            </a:r>
            <a:r>
              <a:rPr lang="en-GB" sz="1800" b="1" i="1" dirty="0">
                <a:solidFill>
                  <a:schemeClr val="tx1"/>
                </a:solidFill>
              </a:rPr>
              <a:t>C</a:t>
            </a:r>
            <a:r>
              <a:rPr lang="en-GB" sz="1800" b="1" i="1" dirty="0" smtClean="0">
                <a:solidFill>
                  <a:schemeClr val="tx1"/>
                </a:solidFill>
              </a:rPr>
              <a:t>ompany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(+3%)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>
                <a:solidFill>
                  <a:schemeClr val="tx1"/>
                </a:solidFill>
              </a:rPr>
              <a:t>PC of 5 is already enough to yield great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831" y="1501117"/>
            <a:ext cx="2857500" cy="1504950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8648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="" xmlns:a16="http://schemas.microsoft.com/office/drawing/2014/main" id="{AE0E3D53-A1F5-4A41-8C80-1AC4252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22" y="1363873"/>
            <a:ext cx="2384270" cy="2175339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="" xmlns:a16="http://schemas.microsoft.com/office/drawing/2014/main" id="{DEDB4091-4B4F-49A0-8FFB-976D599F4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922" y="3867182"/>
            <a:ext cx="1873635" cy="1140996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9388914" y="2968713"/>
            <a:ext cx="1766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 lemmatization</a:t>
            </a:r>
            <a:endParaRPr lang="nl-BE" sz="1400" i="1" dirty="0"/>
          </a:p>
        </p:txBody>
      </p:sp>
      <p:sp>
        <p:nvSpPr>
          <p:cNvPr id="16" name="Tekstvak 15"/>
          <p:cNvSpPr txBox="1"/>
          <p:nvPr/>
        </p:nvSpPr>
        <p:spPr>
          <a:xfrm>
            <a:off x="9607558" y="2040761"/>
            <a:ext cx="2012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without lemmatization</a:t>
            </a:r>
            <a:endParaRPr lang="nl-BE" sz="1400" i="1" dirty="0"/>
          </a:p>
        </p:txBody>
      </p:sp>
      <p:sp>
        <p:nvSpPr>
          <p:cNvPr id="4" name="Rechteraccolade 3"/>
          <p:cNvSpPr/>
          <p:nvPr/>
        </p:nvSpPr>
        <p:spPr>
          <a:xfrm>
            <a:off x="9434557" y="1677475"/>
            <a:ext cx="173000" cy="11853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266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7725008" y="4918063"/>
            <a:ext cx="4093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noticeable improvement when doubling PC.</a:t>
            </a:r>
            <a:endParaRPr lang="nl-BE" sz="1600" b="1" i="1" dirty="0"/>
          </a:p>
        </p:txBody>
      </p:sp>
      <p:sp>
        <p:nvSpPr>
          <p:cNvPr id="20" name="Tekstvak 19"/>
          <p:cNvSpPr txBox="1"/>
          <p:nvPr/>
        </p:nvSpPr>
        <p:spPr>
          <a:xfrm>
            <a:off x="7701483" y="3311497"/>
            <a:ext cx="3637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lemmatization did not improve model.</a:t>
            </a:r>
            <a:endParaRPr lang="nl-BE" sz="1600" b="1" i="1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220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0.95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i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a second time  0.94 avg. model accuracy </a:t>
            </a:r>
            <a:r>
              <a:rPr lang="en-GB" b="1" i="1" dirty="0">
                <a:solidFill>
                  <a:prstClr val="black"/>
                </a:solidFill>
                <a:sym typeface="Wingdings" panose="05000000000000000000" pitchFamily="2" charset="2"/>
              </a:rPr>
              <a:t>(less guessing</a:t>
            </a:r>
            <a:r>
              <a:rPr lang="en-GB" b="1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endParaRPr lang="en-GB" b="1" i="1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860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Part of the </a:t>
            </a:r>
            <a:r>
              <a:rPr lang="en-GB" sz="20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confusion matrix </a:t>
            </a: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for the run where products were balanced twice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(avg. accuracy 0.94)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Confusion matrix (part of)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40" y="2042445"/>
            <a:ext cx="3804573" cy="370926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8074913" y="2503917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 ‘loan’ &amp; ‘loan’</a:t>
            </a:r>
            <a:endParaRPr lang="nl-BE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90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Classification Report of the same run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91" y="1635721"/>
            <a:ext cx="8753475" cy="39814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Rechthoek 8"/>
          <p:cNvSpPr/>
          <p:nvPr/>
        </p:nvSpPr>
        <p:spPr>
          <a:xfrm>
            <a:off x="7400658" y="4572000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/>
          <p:cNvSpPr/>
          <p:nvPr/>
        </p:nvSpPr>
        <p:spPr>
          <a:xfrm>
            <a:off x="7400658" y="2318603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7400658" y="3762494"/>
            <a:ext cx="2661008" cy="182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Rechte verbindingslijn met pijl 20"/>
          <p:cNvCxnSpPr/>
          <p:nvPr/>
        </p:nvCxnSpPr>
        <p:spPr>
          <a:xfrm flipH="1">
            <a:off x="9238004" y="4922378"/>
            <a:ext cx="188007" cy="17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6330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</a:t>
            </a:r>
            <a:r>
              <a:rPr lang="en-GB" sz="1800" dirty="0">
                <a:solidFill>
                  <a:schemeClr val="tx1"/>
                </a:solidFill>
              </a:rPr>
              <a:t>2</a:t>
            </a:r>
            <a:r>
              <a:rPr lang="en-GB" sz="1800" dirty="0" smtClean="0">
                <a:solidFill>
                  <a:schemeClr val="tx1"/>
                </a:solidFill>
              </a:rPr>
              <a:t>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4: </a:t>
            </a:r>
            <a:r>
              <a:rPr lang="en-GB" sz="1800" b="1" i="1" dirty="0" smtClean="0">
                <a:solidFill>
                  <a:schemeClr val="tx1"/>
                </a:solidFill>
              </a:rPr>
              <a:t>Company</a:t>
            </a: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(between 3 &amp; 5%)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PC of 5 is already enough to yield great results.</a:t>
            </a: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– </a:t>
            </a:r>
            <a:r>
              <a:rPr lang="en-GB" sz="1400" cap="none" dirty="0"/>
              <a:t>Conclusions – Sprint 2 – Sprint 3</a:t>
            </a:r>
            <a:endParaRPr lang="nl-BE" sz="1400" cap="non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766" y="1432854"/>
            <a:ext cx="3013805" cy="15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8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 smtClean="0">
                <a:solidFill>
                  <a:schemeClr val="tx1"/>
                </a:solidFill>
              </a:rPr>
              <a:t> Possible improvements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Try other word embedding technique (e.g. Doc2Vec).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More cleaning and data balancing.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Use additional methods to measure performance (such as ROC).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Observations</a:t>
            </a:r>
            <a:endParaRPr lang="en-GB" sz="22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SVM </a:t>
            </a:r>
            <a:r>
              <a:rPr lang="en-GB" sz="1800" dirty="0">
                <a:solidFill>
                  <a:schemeClr val="tx1"/>
                </a:solidFill>
              </a:rPr>
              <a:t>and RF matched in </a:t>
            </a:r>
            <a:r>
              <a:rPr lang="en-GB" sz="1800" dirty="0" smtClean="0">
                <a:solidFill>
                  <a:schemeClr val="tx1"/>
                </a:solidFill>
              </a:rPr>
              <a:t>results.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High avg. accuracy when combining narrative &amp; issue.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2-5% avg. accuracy increase when adding a second column, e.g. Sub-issue or Company.</a:t>
            </a:r>
          </a:p>
          <a:p>
            <a:pPr lvl="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i="1" dirty="0" smtClean="0">
                <a:solidFill>
                  <a:schemeClr val="tx1"/>
                </a:solidFill>
              </a:rPr>
              <a:t>Worth it?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Macro avg. precision could increase if there would be a way to address problems with ‘loan’ products.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– </a:t>
            </a:r>
            <a:r>
              <a:rPr lang="en-GB" sz="1600" b="1" cap="none" dirty="0" smtClean="0"/>
              <a:t>Conclusions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1727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2: unsupervised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Finding </a:t>
            </a:r>
            <a:r>
              <a:rPr lang="en-GB" sz="2200" dirty="0">
                <a:solidFill>
                  <a:schemeClr val="tx1"/>
                </a:solidFill>
              </a:rPr>
              <a:t>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Exploring </a:t>
            </a:r>
            <a:r>
              <a:rPr lang="en-GB" sz="2200" dirty="0">
                <a:solidFill>
                  <a:schemeClr val="tx1"/>
                </a:solidFill>
              </a:rPr>
              <a:t>new word embedding methods (</a:t>
            </a:r>
            <a:r>
              <a:rPr lang="en-GB" sz="2200" b="1" dirty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Unsupervised Learning Algorithms: </a:t>
            </a:r>
            <a:r>
              <a:rPr lang="en-GB" sz="2200" b="1" dirty="0">
                <a:solidFill>
                  <a:schemeClr val="tx1"/>
                </a:solidFill>
              </a:rPr>
              <a:t>K-Means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DBSCAN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K-</a:t>
            </a:r>
            <a:r>
              <a:rPr lang="en-GB" sz="2200" b="1" dirty="0" err="1">
                <a:solidFill>
                  <a:schemeClr val="tx1"/>
                </a:solidFill>
              </a:rPr>
              <a:t>Medoids</a:t>
            </a:r>
            <a:endParaRPr lang="en-GB" sz="2200" b="1" dirty="0">
              <a:solidFill>
                <a:schemeClr val="tx1"/>
              </a:solidFill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  <a:sym typeface="Wingdings" panose="05000000000000000000" pitchFamily="2" charset="2"/>
              </a:rPr>
              <a:t>	 Do not use target; clustering algorithms (k clusters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Addition cleaning &amp; balancing done, incl. stemming instead of lemmatization</a:t>
            </a:r>
            <a:endParaRPr lang="nl-BE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</a:t>
            </a:r>
            <a:r>
              <a:rPr lang="en-GB" sz="1600" b="1" cap="none" dirty="0"/>
              <a:t>Sprint </a:t>
            </a:r>
            <a:r>
              <a:rPr lang="en-GB" sz="1600" b="1" cap="none" dirty="0" smtClean="0"/>
              <a:t>2</a:t>
            </a:r>
            <a:r>
              <a:rPr lang="en-GB" sz="1800" b="1" cap="none" dirty="0" smtClean="0"/>
              <a:t> </a:t>
            </a:r>
            <a:r>
              <a:rPr lang="en-GB" sz="1600" cap="none" dirty="0"/>
              <a:t>– </a:t>
            </a:r>
            <a:r>
              <a:rPr lang="en-GB" sz="1400" cap="none" dirty="0" smtClean="0"/>
              <a:t>Doc2Vec 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7412" name="Picture 4" descr="Ste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338" y="3810487"/>
            <a:ext cx="3135787" cy="235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7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Doc2Vec: Representation of the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Different word embedding: </a:t>
            </a:r>
            <a:r>
              <a:rPr lang="en-GB" sz="2400" b="1" dirty="0" smtClean="0">
                <a:solidFill>
                  <a:schemeClr val="tx1"/>
                </a:solidFill>
              </a:rPr>
              <a:t>Doc2Vec </a:t>
            </a:r>
            <a:r>
              <a:rPr lang="en-GB" sz="2400" i="1" dirty="0" smtClean="0">
                <a:solidFill>
                  <a:schemeClr val="tx1"/>
                </a:solidFill>
              </a:rPr>
              <a:t>(DBOW variant)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Tagged Document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Build Vocabulary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Possible improvement: fine-tune hyper parameters for Doc2Vec.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Here: followed the recommendations by Lau and Baldwin.</a:t>
            </a: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</a:t>
            </a:r>
            <a:r>
              <a:rPr lang="en-GB" sz="1600" cap="none" dirty="0" smtClean="0"/>
              <a:t> </a:t>
            </a:r>
            <a:r>
              <a:rPr lang="en-GB" sz="1600" b="1" cap="none" dirty="0" smtClean="0"/>
              <a:t>Doc2Vec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6386" name="Picture 2" descr="https://miro.medium.com/max/403/1*aranc4uU1DwZ9nULEq7Yf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05" y="2126730"/>
            <a:ext cx="383857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593" y="4470596"/>
            <a:ext cx="2860972" cy="2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="" xmlns:a16="http://schemas.microsoft.com/office/drawing/2014/main" id="{F455612E-98F7-4EB4-A3FB-26E76A57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16" y="1113816"/>
            <a:ext cx="4402872" cy="262018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="" xmlns:a16="http://schemas.microsoft.com/office/drawing/2014/main" id="{8B27EB8F-875F-4C0A-85C6-C364DCF3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6" y="3177726"/>
            <a:ext cx="6670075" cy="2986711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Table of contents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400" b="1" i="1" dirty="0" smtClean="0">
                <a:solidFill>
                  <a:schemeClr val="tx1"/>
                </a:solidFill>
              </a:rPr>
              <a:t>Sprint 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Exploratory Data Analysis (EDA)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Data Pre-processing &amp; Cleaning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Supervised Learning Algorithms: </a:t>
            </a:r>
            <a:r>
              <a:rPr lang="en-GB" sz="2200" b="1" dirty="0" smtClean="0">
                <a:solidFill>
                  <a:schemeClr val="tx1"/>
                </a:solidFill>
              </a:rPr>
              <a:t>SVM</a:t>
            </a:r>
            <a:r>
              <a:rPr lang="en-GB" sz="2200" dirty="0" smtClean="0">
                <a:solidFill>
                  <a:schemeClr val="tx1"/>
                </a:solidFill>
              </a:rPr>
              <a:t>              and </a:t>
            </a:r>
            <a:r>
              <a:rPr lang="en-GB" sz="2200" b="1" dirty="0" smtClean="0">
                <a:solidFill>
                  <a:schemeClr val="tx1"/>
                </a:solidFill>
              </a:rPr>
              <a:t>RF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2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Finding 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Exploring new word embedding methods (</a:t>
            </a:r>
            <a:r>
              <a:rPr lang="en-GB" sz="2200" b="1" dirty="0" smtClean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Unsupervised </a:t>
            </a:r>
            <a:r>
              <a:rPr lang="en-GB" sz="2200" dirty="0">
                <a:solidFill>
                  <a:schemeClr val="tx1"/>
                </a:solidFill>
              </a:rPr>
              <a:t>Learning </a:t>
            </a:r>
            <a:r>
              <a:rPr lang="en-GB" sz="2200" dirty="0" smtClean="0">
                <a:solidFill>
                  <a:schemeClr val="tx1"/>
                </a:solidFill>
              </a:rPr>
              <a:t>Algorithms: </a:t>
            </a:r>
            <a:r>
              <a:rPr lang="en-GB" sz="2200" b="1" dirty="0" smtClean="0">
                <a:solidFill>
                  <a:schemeClr val="tx1"/>
                </a:solidFill>
              </a:rPr>
              <a:t>K-Means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DBSCAN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K-</a:t>
            </a:r>
            <a:r>
              <a:rPr lang="en-GB" sz="2200" b="1" dirty="0" err="1" smtClean="0">
                <a:solidFill>
                  <a:schemeClr val="tx1"/>
                </a:solidFill>
              </a:rPr>
              <a:t>Medoids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3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 smtClean="0">
                <a:solidFill>
                  <a:schemeClr val="tx1"/>
                </a:solidFill>
              </a:rPr>
              <a:t>LDA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</a:t>
            </a:r>
            <a:r>
              <a:rPr lang="en-GB" sz="2200" dirty="0" smtClean="0">
                <a:solidFill>
                  <a:schemeClr val="tx1"/>
                </a:solidFill>
              </a:rPr>
              <a:t>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1026" name="Picture 2" descr="Contents Stock Vectors, Royalty Free Contents Illustration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0" y="286604"/>
            <a:ext cx="719344" cy="7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687" y="2247542"/>
            <a:ext cx="818016" cy="8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203" y="2370948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622" y="3762647"/>
            <a:ext cx="620486" cy="62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78" y="4614728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themeteorchef/bert: A client side, multi-style alerts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323" y="5227178"/>
            <a:ext cx="797299" cy="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4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="" xmlns:a16="http://schemas.microsoft.com/office/drawing/2014/main" id="{B6390F00-FC4E-47A9-9EBF-3DE5EE969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497" y="2469260"/>
            <a:ext cx="5426580" cy="3575530"/>
          </a:xfrm>
          <a:prstGeom prst="rect">
            <a:avLst/>
          </a:prstGeom>
        </p:spPr>
      </p:pic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894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="" xmlns:a16="http://schemas.microsoft.com/office/drawing/2014/main" id="{69B92B8D-A37D-481D-865D-B0BFCD25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581" y="2438273"/>
            <a:ext cx="5420990" cy="3430819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317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not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="" xmlns:a16="http://schemas.microsoft.com/office/drawing/2014/main" id="{249DA906-2045-45B3-8FE9-F6C97C4A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855" y="2392822"/>
            <a:ext cx="5531803" cy="3476270"/>
          </a:xfrm>
          <a:prstGeom prst="rect">
            <a:avLst/>
          </a:prstGeom>
        </p:spPr>
      </p:pic>
      <p:sp>
        <p:nvSpPr>
          <p:cNvPr id="1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46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 smtClean="0">
                <a:solidFill>
                  <a:schemeClr val="tx1"/>
                </a:solidFill>
              </a:rPr>
              <a:t>ε</a:t>
            </a:r>
            <a:r>
              <a:rPr lang="nl-BE" sz="2200" dirty="0" smtClean="0">
                <a:solidFill>
                  <a:schemeClr val="tx1"/>
                </a:solidFill>
              </a:rPr>
              <a:t> = 0.7 min_samples = 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="" xmlns:a16="http://schemas.microsoft.com/office/drawing/2014/main" id="{BF4094B4-EC0C-45C4-939D-0B8F4514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35" y="2349665"/>
            <a:ext cx="4990438" cy="35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>
                <a:solidFill>
                  <a:schemeClr val="tx1"/>
                </a:solidFill>
              </a:rPr>
              <a:t>ε</a:t>
            </a:r>
            <a:r>
              <a:rPr lang="nl-BE" sz="2200" dirty="0">
                <a:solidFill>
                  <a:schemeClr val="tx1"/>
                </a:solidFill>
              </a:rPr>
              <a:t> = 2 min_samples = </a:t>
            </a:r>
            <a:r>
              <a:rPr lang="nl-BE" sz="2200" dirty="0" smtClean="0">
                <a:solidFill>
                  <a:schemeClr val="tx1"/>
                </a:solidFill>
              </a:rPr>
              <a:t>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6" name="Picture 4">
            <a:extLst>
              <a:ext uri="{FF2B5EF4-FFF2-40B4-BE49-F238E27FC236}">
                <a16:creationId xmlns="" xmlns:a16="http://schemas.microsoft.com/office/drawing/2014/main" id="{FAF05168-9606-4D59-8FA8-CABEC2F8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25" y="2433060"/>
            <a:ext cx="4982246" cy="3436032"/>
          </a:xfrm>
          <a:prstGeom prst="rect">
            <a:avLst/>
          </a:prstGeom>
        </p:spPr>
      </p:pic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</a:t>
            </a:r>
            <a:r>
              <a:rPr lang="en-GB" dirty="0" err="1" smtClean="0">
                <a:solidFill>
                  <a:schemeClr val="tx1"/>
                </a:solidFill>
              </a:rPr>
              <a:t>Medoids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</a:t>
            </a:r>
            <a:r>
              <a:rPr lang="en-GB" sz="1600" b="1" cap="none" dirty="0" smtClean="0"/>
              <a:t>K-</a:t>
            </a:r>
            <a:r>
              <a:rPr lang="en-GB" sz="1600" b="1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4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="" xmlns:a16="http://schemas.microsoft.com/office/drawing/2014/main" id="{136E70BE-1800-4D23-8BE8-0A0B7FE4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62" y="2204469"/>
            <a:ext cx="5091891" cy="33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Possible improvements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Dimensionality Reduction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Better Visualisation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Higher k-value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Show examples of </a:t>
            </a:r>
            <a:r>
              <a:rPr lang="en-GB" sz="2200" i="1" dirty="0" smtClean="0">
                <a:solidFill>
                  <a:schemeClr val="tx1"/>
                </a:solidFill>
              </a:rPr>
              <a:t>narratives</a:t>
            </a:r>
            <a:r>
              <a:rPr lang="en-GB" sz="2200" dirty="0" smtClean="0">
                <a:solidFill>
                  <a:schemeClr val="tx1"/>
                </a:solidFill>
              </a:rPr>
              <a:t> in different clusters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4401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="" xmlns:a16="http://schemas.microsoft.com/office/drawing/2014/main" id="{A65E46DF-DD5E-4E88-9607-9CA92212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86" y="2191377"/>
            <a:ext cx="7482282" cy="33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="" xmlns:a16="http://schemas.microsoft.com/office/drawing/2014/main" id="{8645B2AF-F91D-435E-BE3C-C86D5A66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22" y="2119206"/>
            <a:ext cx="6811572" cy="34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="" xmlns:a16="http://schemas.microsoft.com/office/drawing/2014/main" id="{D4B49F6E-C63F-4A04-939B-D1B5B0C5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861" y="2150501"/>
            <a:ext cx="7883093" cy="36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Imbalanced dataset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="" xmlns:a16="http://schemas.microsoft.com/office/drawing/2014/main" id="{99095CA9-AB4E-494C-84FD-7B8FF4E9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57" y="2027499"/>
            <a:ext cx="3823719" cy="275795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="" xmlns:a16="http://schemas.microsoft.com/office/drawing/2014/main" id="{51754480-6FF7-498F-8782-03A41730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32" y="2048487"/>
            <a:ext cx="2687392" cy="2715981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665" y="2889700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7783391" y="5031994"/>
            <a:ext cx="397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… still not perfect, but slightly better.</a:t>
            </a:r>
          </a:p>
          <a:p>
            <a:r>
              <a:rPr lang="en-GB" dirty="0" smtClean="0"/>
              <a:t>More improvements throughout sprints.</a:t>
            </a:r>
            <a:endParaRPr lang="nl-BE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EDA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4100" name="Picture 4" descr="Exploratory analysis - Free business and finance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8" y="210701"/>
            <a:ext cx="834329" cy="8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="" xmlns:a16="http://schemas.microsoft.com/office/drawing/2014/main" id="{BD9823B2-3723-461E-AEF9-D155E04E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8" y="2329656"/>
            <a:ext cx="5483037" cy="265308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="" xmlns:a16="http://schemas.microsoft.com/office/drawing/2014/main" id="{7B09F6CF-030E-4418-93E0-56D419C5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90" y="2318297"/>
            <a:ext cx="5487623" cy="26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="" xmlns:a16="http://schemas.microsoft.com/office/drawing/2014/main" id="{C671EBA5-F56A-4467-B09B-4E3B3CEC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56" y="2136404"/>
            <a:ext cx="8569648" cy="380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="" xmlns:a16="http://schemas.microsoft.com/office/drawing/2014/main" id="{ABFD6DC4-8F81-44AD-A826-7268E56B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16" y="2076628"/>
            <a:ext cx="8482127" cy="38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="" xmlns:a16="http://schemas.microsoft.com/office/drawing/2014/main" id="{C98C535D-BBBA-4BD2-8D6E-B45DA3A8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23" y="2477426"/>
            <a:ext cx="5024713" cy="248914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="" xmlns:a16="http://schemas.microsoft.com/office/drawing/2014/main" id="{4A7E1628-43F8-4822-AFA0-3B319FF0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4" y="2477426"/>
            <a:ext cx="5185543" cy="24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3: LDA and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Additional </a:t>
            </a:r>
            <a:r>
              <a:rPr lang="en-GB" sz="2200" dirty="0">
                <a:solidFill>
                  <a:schemeClr val="tx1"/>
                </a:solidFill>
              </a:rPr>
              <a:t>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>
                <a:solidFill>
                  <a:schemeClr val="tx1"/>
                </a:solidFill>
              </a:rPr>
              <a:t>LDA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– </a:t>
            </a:r>
            <a:r>
              <a:rPr lang="en-GB" sz="1600" b="1" cap="none" dirty="0" smtClean="0"/>
              <a:t>Sprint 3 </a:t>
            </a:r>
            <a:r>
              <a:rPr lang="en-GB" sz="1400" cap="none" dirty="0"/>
              <a:t>– 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707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Additional pre-processing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For LDA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Stemming with </a:t>
            </a:r>
            <a:r>
              <a:rPr lang="en-GB" sz="1800" dirty="0" err="1" smtClean="0">
                <a:solidFill>
                  <a:schemeClr val="tx1"/>
                </a:solidFill>
              </a:rPr>
              <a:t>PorterStemmer</a:t>
            </a:r>
            <a:r>
              <a:rPr lang="en-GB" sz="1800" dirty="0" smtClean="0">
                <a:solidFill>
                  <a:schemeClr val="tx1"/>
                </a:solidFill>
              </a:rPr>
              <a:t> instead of Lemmatization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Additional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Remove additional stop words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Common English words;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State names;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Other frequent words that add little to no value to context.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Word embedding with Doc2Vec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600" b="1" cap="none" dirty="0" smtClean="0"/>
              <a:t>Pre-processing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15" y="2226974"/>
            <a:ext cx="5174965" cy="24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3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07" y="2989107"/>
            <a:ext cx="3788229" cy="2879985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Latent </a:t>
            </a:r>
            <a:r>
              <a:rPr lang="en-GB" dirty="0" err="1" smtClean="0">
                <a:solidFill>
                  <a:schemeClr val="tx1"/>
                </a:solidFill>
              </a:rPr>
              <a:t>Dirichlet</a:t>
            </a:r>
            <a:r>
              <a:rPr lang="en-GB" dirty="0" smtClean="0">
                <a:solidFill>
                  <a:schemeClr val="tx1"/>
                </a:solidFill>
              </a:rPr>
              <a:t> Allocation (LDA)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Topic modelling algorithm</a:t>
            </a:r>
            <a:r>
              <a:rPr lang="en-GB" sz="2200" dirty="0" smtClean="0">
                <a:solidFill>
                  <a:schemeClr val="tx1"/>
                </a:solidFill>
              </a:rPr>
              <a:t> (unsupervised learning)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Gensim library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Two </a:t>
            </a:r>
            <a:r>
              <a:rPr lang="en-GB" sz="2200" dirty="0">
                <a:solidFill>
                  <a:schemeClr val="tx1"/>
                </a:solidFill>
              </a:rPr>
              <a:t>main inputs for the model: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Dictionary (id2word)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Corpus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Topic smoothing parameter &amp; Word/term smoothing parameter </a:t>
            </a:r>
          </a:p>
          <a:p>
            <a:pPr marL="74980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16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Blei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 et al. give suggestions.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Find optimal number of topics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3 versions: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 (w/ more stop words removed)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Imbalanced data 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5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8824205" y="5869092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Source: </a:t>
            </a:r>
            <a:r>
              <a:rPr lang="en-GB" sz="1400" dirty="0" err="1" smtClean="0"/>
              <a:t>Bastani</a:t>
            </a:r>
            <a:r>
              <a:rPr lang="en-GB" sz="1400" dirty="0" smtClean="0"/>
              <a:t> et al.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12847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063" y="3927118"/>
            <a:ext cx="3689488" cy="232748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Coherence Score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Coherence Score (balanced version)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Coherence Score (balanced version w/ more stop words) 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Select topics value (k) that marks end of rapid growth in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t</a:t>
            </a:r>
            <a:r>
              <a:rPr lang="en-GB" sz="2200" b="1" i="1" dirty="0" smtClean="0">
                <a:solidFill>
                  <a:schemeClr val="tx1"/>
                </a:solidFill>
              </a:rPr>
              <a:t>opic coherence; before flattening.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17" y="1105748"/>
            <a:ext cx="3545434" cy="2315211"/>
          </a:xfrm>
          <a:prstGeom prst="rect">
            <a:avLst/>
          </a:prstGeom>
        </p:spPr>
      </p:pic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8981630" y="3794333"/>
            <a:ext cx="367469" cy="88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9733660" y="581114"/>
            <a:ext cx="328006" cy="67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4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Topics detected by LDA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23" y="1188199"/>
            <a:ext cx="7829807" cy="4913277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5" name="Linkeraccolade 4"/>
          <p:cNvSpPr/>
          <p:nvPr/>
        </p:nvSpPr>
        <p:spPr>
          <a:xfrm>
            <a:off x="1914259" y="1854437"/>
            <a:ext cx="277036" cy="415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/>
          <p:cNvSpPr txBox="1"/>
          <p:nvPr/>
        </p:nvSpPr>
        <p:spPr>
          <a:xfrm>
            <a:off x="535805" y="3607899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Field Expert </a:t>
            </a:r>
          </a:p>
          <a:p>
            <a:r>
              <a:rPr lang="en-GB" dirty="0" smtClean="0"/>
              <a:t>required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294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54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Communications; customer support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928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Other issues: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Scarce data for some products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Unique 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Narratives: need to be cleaned…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</a:rPr>
              <a:t> </a:t>
            </a:r>
          </a:p>
          <a:p>
            <a:pPr marL="871400"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complaints about certain products (== balancing)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unique </a:t>
            </a:r>
            <a:r>
              <a:rPr lang="en-GB" sz="2000" dirty="0">
                <a:solidFill>
                  <a:schemeClr val="tx1"/>
                </a:solidFill>
              </a:rPr>
              <a:t>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Cleaned narratives 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86" y="3428564"/>
            <a:ext cx="1474735" cy="10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25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Housing or property / mortgages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Bank payments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2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General loans &amp; debt related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Fraud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427" y="2099406"/>
            <a:ext cx="41624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Student loans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Dominant topic &amp; its contribution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33" y="2130670"/>
            <a:ext cx="8667750" cy="2886075"/>
          </a:xfrm>
          <a:prstGeom prst="rect">
            <a:avLst/>
          </a:prstGeom>
        </p:spPr>
      </p:pic>
      <p:cxnSp>
        <p:nvCxnSpPr>
          <p:cNvPr id="4" name="Rechte verbindingslijn met pijl 3"/>
          <p:cNvCxnSpPr/>
          <p:nvPr/>
        </p:nvCxnSpPr>
        <p:spPr>
          <a:xfrm flipH="1">
            <a:off x="5076202" y="914400"/>
            <a:ext cx="1512605" cy="121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3743058" y="897308"/>
            <a:ext cx="94004" cy="130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Visualisation using </a:t>
            </a:r>
            <a:r>
              <a:rPr lang="en-GB" dirty="0" err="1" smtClean="0">
                <a:solidFill>
                  <a:schemeClr val="tx1"/>
                </a:solidFill>
              </a:rPr>
              <a:t>PyLDAvis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59" y="1075973"/>
            <a:ext cx="8167499" cy="5137729"/>
          </a:xfrm>
          <a:prstGeom prst="rect">
            <a:avLst/>
          </a:prstGeom>
        </p:spPr>
      </p:pic>
      <p:sp>
        <p:nvSpPr>
          <p:cNvPr id="20" name="Tekstvak 19"/>
          <p:cNvSpPr txBox="1"/>
          <p:nvPr/>
        </p:nvSpPr>
        <p:spPr>
          <a:xfrm>
            <a:off x="8407252" y="2306694"/>
            <a:ext cx="3587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Increase in k: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higher chance in topic overlap;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s</a:t>
            </a:r>
            <a:r>
              <a:rPr lang="en-GB" dirty="0" smtClean="0">
                <a:sym typeface="Wingdings" panose="05000000000000000000" pitchFamily="2" charset="2"/>
              </a:rPr>
              <a:t>mall sized bubbles in one region</a:t>
            </a:r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8520157" y="3546505"/>
            <a:ext cx="3209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desire: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balance between k &amp; overlap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large, scattered, </a:t>
            </a: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     non-overlapping bubbles </a:t>
            </a:r>
          </a:p>
        </p:txBody>
      </p:sp>
    </p:spTree>
    <p:extLst>
      <p:ext uri="{BB962C8B-B14F-4D97-AF65-F5344CB8AC3E}">
        <p14:creationId xmlns:p14="http://schemas.microsoft.com/office/powerpoint/2010/main" val="31343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Coherence Score </a:t>
            </a:r>
            <a:r>
              <a:rPr lang="en-GB" sz="2200" dirty="0" smtClean="0">
                <a:solidFill>
                  <a:schemeClr val="tx1"/>
                </a:solidFill>
              </a:rPr>
              <a:t>(imbalanced version w/ more stop words)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0" y="2083437"/>
            <a:ext cx="4038600" cy="2486025"/>
          </a:xfrm>
          <a:prstGeom prst="rect">
            <a:avLst/>
          </a:prstGeom>
        </p:spPr>
      </p:pic>
      <p:cxnSp>
        <p:nvCxnSpPr>
          <p:cNvPr id="9" name="Rechte verbindingslijn met pijl 8"/>
          <p:cNvCxnSpPr/>
          <p:nvPr/>
        </p:nvCxnSpPr>
        <p:spPr>
          <a:xfrm flipH="1">
            <a:off x="9904576" y="1726250"/>
            <a:ext cx="94003" cy="49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9" y="1839949"/>
            <a:ext cx="3651769" cy="4392428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743342" y="145105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22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806" y="1790382"/>
            <a:ext cx="3854464" cy="4441995"/>
          </a:xfrm>
          <a:prstGeom prst="rect">
            <a:avLst/>
          </a:prstGeom>
        </p:spPr>
      </p:pic>
      <p:sp>
        <p:nvSpPr>
          <p:cNvPr id="22" name="Tekstvak 21"/>
          <p:cNvSpPr txBox="1"/>
          <p:nvPr/>
        </p:nvSpPr>
        <p:spPr>
          <a:xfrm>
            <a:off x="5726490" y="142709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8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898" y="1815726"/>
            <a:ext cx="3486757" cy="4318119"/>
          </a:xfrm>
          <a:prstGeom prst="rect">
            <a:avLst/>
          </a:prstGeom>
        </p:spPr>
      </p:pic>
      <p:sp>
        <p:nvSpPr>
          <p:cNvPr id="23" name="Tekstvak 22"/>
          <p:cNvSpPr txBox="1"/>
          <p:nvPr/>
        </p:nvSpPr>
        <p:spPr>
          <a:xfrm>
            <a:off x="9492728" y="14586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20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4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LDA model, balanced 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Improvement over original LDA model with just a balanced data set.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k</a:t>
            </a:r>
            <a:r>
              <a:rPr lang="en-GB" sz="1800" dirty="0" smtClean="0">
                <a:solidFill>
                  <a:schemeClr val="tx1"/>
                </a:solidFill>
              </a:rPr>
              <a:t> = 14 yields fairly well distributed topics.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LDA model, </a:t>
            </a:r>
            <a:r>
              <a:rPr lang="en-GB" sz="2200" dirty="0" smtClean="0">
                <a:solidFill>
                  <a:schemeClr val="tx1"/>
                </a:solidFill>
              </a:rPr>
              <a:t>imbalanced </a:t>
            </a:r>
            <a:r>
              <a:rPr lang="en-GB" sz="2200" dirty="0">
                <a:solidFill>
                  <a:schemeClr val="tx1"/>
                </a:solidFill>
              </a:rPr>
              <a:t>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Much worse than previous two.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62313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Data Pre-processing &amp; Cleaning</a:t>
            </a:r>
            <a:endParaRPr lang="nl-BE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673414" y="572179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89" y="1278878"/>
            <a:ext cx="9344025" cy="120015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12" y="3069719"/>
            <a:ext cx="9477375" cy="1009650"/>
          </a:xfrm>
          <a:prstGeom prst="rect">
            <a:avLst/>
          </a:prstGeom>
        </p:spPr>
      </p:pic>
      <p:pic>
        <p:nvPicPr>
          <p:cNvPr id="31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801412" y="2510529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4653643" y="5740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33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3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654129" y="4239518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kstvak 18"/>
          <p:cNvSpPr txBox="1"/>
          <p:nvPr/>
        </p:nvSpPr>
        <p:spPr>
          <a:xfrm>
            <a:off x="6202408" y="25799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Cleaning</a:t>
            </a:r>
            <a:endParaRPr lang="nl-BE" dirty="0"/>
          </a:p>
        </p:txBody>
      </p:sp>
      <p:sp>
        <p:nvSpPr>
          <p:cNvPr id="20" name="Tekstvak 19"/>
          <p:cNvSpPr txBox="1"/>
          <p:nvPr/>
        </p:nvSpPr>
        <p:spPr>
          <a:xfrm>
            <a:off x="6105503" y="4313240"/>
            <a:ext cx="15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Lemmatization</a:t>
            </a:r>
            <a:endParaRPr lang="nl-BE" dirty="0"/>
          </a:p>
        </p:txBody>
      </p:sp>
      <p:sp>
        <p:nvSpPr>
          <p:cNvPr id="2048" name="Tekstvak 2047"/>
          <p:cNvSpPr txBox="1"/>
          <p:nvPr/>
        </p:nvSpPr>
        <p:spPr>
          <a:xfrm>
            <a:off x="6563964" y="4598815"/>
            <a:ext cx="3924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Removing plurals, conjugations </a:t>
            </a:r>
            <a:r>
              <a:rPr lang="en-GB" sz="1400" dirty="0" smtClean="0">
                <a:sym typeface="Wingdings" panose="05000000000000000000" pitchFamily="2" charset="2"/>
              </a:rPr>
              <a:t> smaller </a:t>
            </a:r>
            <a:r>
              <a:rPr lang="en-GB" sz="1400" dirty="0" err="1" smtClean="0">
                <a:sym typeface="Wingdings" panose="05000000000000000000" pitchFamily="2" charset="2"/>
              </a:rPr>
              <a:t>BoW</a:t>
            </a:r>
            <a:endParaRPr lang="nl-BE" sz="1400" dirty="0"/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666" y="4893021"/>
            <a:ext cx="1228265" cy="1411503"/>
          </a:xfrm>
          <a:prstGeom prst="rect">
            <a:avLst/>
          </a:prstGeom>
        </p:spPr>
      </p:pic>
      <p:sp>
        <p:nvSpPr>
          <p:cNvPr id="3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6146" name="Picture 2" descr="Data cleaning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3" y="269123"/>
            <a:ext cx="754431" cy="75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04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Future work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Remove even more stop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Attempt t-SNE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Tweak certain parameters of the model, such as alpha &amp; eta, iterations, passes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different scoring measure for the model (e.g. U mass instead of </a:t>
            </a:r>
            <a:r>
              <a:rPr lang="en-GB" sz="2200" dirty="0" err="1" smtClean="0">
                <a:solidFill>
                  <a:schemeClr val="tx1"/>
                </a:solidFill>
              </a:rPr>
              <a:t>c_v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‘Mallet’ as a wrapper: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Gensim provides wrapper to implement Mallet’s LDA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Could potentially increase </a:t>
            </a:r>
            <a:r>
              <a:rPr lang="en-GB" sz="1800" dirty="0" err="1" smtClean="0">
                <a:solidFill>
                  <a:schemeClr val="tx1"/>
                </a:solidFill>
              </a:rPr>
              <a:t>c_v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827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B</a:t>
            </a:r>
            <a:r>
              <a:rPr lang="en-GB" sz="2200" dirty="0" smtClean="0">
                <a:solidFill>
                  <a:schemeClr val="tx1"/>
                </a:solidFill>
              </a:rPr>
              <a:t>idirectional </a:t>
            </a:r>
            <a:r>
              <a:rPr lang="en-GB" sz="2200" b="1" dirty="0" smtClean="0">
                <a:solidFill>
                  <a:schemeClr val="tx1"/>
                </a:solidFill>
              </a:rPr>
              <a:t>E</a:t>
            </a:r>
            <a:r>
              <a:rPr lang="en-GB" sz="2200" dirty="0" smtClean="0">
                <a:solidFill>
                  <a:schemeClr val="tx1"/>
                </a:solidFill>
              </a:rPr>
              <a:t>ncoder </a:t>
            </a:r>
            <a:r>
              <a:rPr lang="en-GB" sz="2200" b="1" dirty="0" smtClean="0">
                <a:solidFill>
                  <a:schemeClr val="tx1"/>
                </a:solidFill>
              </a:rPr>
              <a:t>R</a:t>
            </a:r>
            <a:r>
              <a:rPr lang="en-GB" sz="2200" dirty="0" smtClean="0">
                <a:solidFill>
                  <a:schemeClr val="tx1"/>
                </a:solidFill>
              </a:rPr>
              <a:t>epresentations from </a:t>
            </a:r>
            <a:r>
              <a:rPr lang="en-GB" sz="2200" b="1" dirty="0" smtClean="0">
                <a:solidFill>
                  <a:schemeClr val="tx1"/>
                </a:solidFill>
              </a:rPr>
              <a:t>T</a:t>
            </a:r>
            <a:r>
              <a:rPr lang="en-GB" sz="2200" dirty="0" smtClean="0">
                <a:solidFill>
                  <a:schemeClr val="tx1"/>
                </a:solidFill>
              </a:rPr>
              <a:t>ransformers (Devlin et al., 2019)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>
                <a:solidFill>
                  <a:schemeClr val="tx1"/>
                </a:solidFill>
              </a:rPr>
              <a:t>Deep neural network </a:t>
            </a:r>
            <a:r>
              <a:rPr lang="en-GB" sz="2200" dirty="0" smtClean="0">
                <a:solidFill>
                  <a:schemeClr val="tx1"/>
                </a:solidFill>
              </a:rPr>
              <a:t>based technique for NLP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Word </a:t>
            </a:r>
            <a:r>
              <a:rPr lang="en-GB" sz="2200" dirty="0" err="1" smtClean="0">
                <a:solidFill>
                  <a:schemeClr val="tx1"/>
                </a:solidFill>
              </a:rPr>
              <a:t>embeddings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Pre-trained </a:t>
            </a:r>
            <a:r>
              <a:rPr lang="en-GB" sz="2200" dirty="0">
                <a:solidFill>
                  <a:schemeClr val="tx1"/>
                </a:solidFill>
              </a:rPr>
              <a:t>on: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Roughly 10,000 books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English Wikipedia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Fine-tune this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Additional output layer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2050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27" y="2170633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8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Language model can learn from context based on surrounding words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	 Contextual model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&amp; </a:t>
            </a:r>
            <a:r>
              <a:rPr lang="en-GB" sz="2200" b="1" dirty="0" smtClean="0">
                <a:solidFill>
                  <a:schemeClr val="tx1"/>
                </a:solidFill>
              </a:rPr>
              <a:t>Base</a:t>
            </a:r>
            <a:r>
              <a:rPr lang="en-GB" sz="2200" dirty="0" smtClean="0">
                <a:solidFill>
                  <a:schemeClr val="tx1"/>
                </a:solidFill>
              </a:rPr>
              <a:t> (~ 30K ‘words’)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We can use BERT for: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Classification</a:t>
            </a:r>
            <a:r>
              <a:rPr lang="en-GB" sz="1800" dirty="0" smtClean="0">
                <a:solidFill>
                  <a:schemeClr val="tx1"/>
                </a:solidFill>
              </a:rPr>
              <a:t> (supervised learning)</a:t>
            </a:r>
            <a:endParaRPr lang="en-GB" sz="1800" b="1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Named Entity Recognition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Part of Speech Tagging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Question Answering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Hugging Face </a:t>
            </a:r>
            <a:r>
              <a:rPr lang="en-GB" sz="2200" dirty="0" smtClean="0">
                <a:solidFill>
                  <a:schemeClr val="tx1"/>
                </a:solidFill>
              </a:rPr>
              <a:t>implementation of BERT using </a:t>
            </a:r>
            <a:r>
              <a:rPr lang="en-GB" sz="2200" b="1" dirty="0" err="1" smtClean="0">
                <a:solidFill>
                  <a:schemeClr val="tx1"/>
                </a:solidFill>
              </a:rPr>
              <a:t>PyTorch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Google </a:t>
            </a:r>
            <a:r>
              <a:rPr lang="en-GB" sz="2200" b="1" dirty="0" err="1" smtClean="0">
                <a:solidFill>
                  <a:schemeClr val="tx1"/>
                </a:solidFill>
              </a:rPr>
              <a:t>Colab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cxnSp>
        <p:nvCxnSpPr>
          <p:cNvPr id="3" name="Rechte verbindingslijn met pijl 2"/>
          <p:cNvCxnSpPr/>
          <p:nvPr/>
        </p:nvCxnSpPr>
        <p:spPr>
          <a:xfrm flipH="1">
            <a:off x="5298394" y="3264493"/>
            <a:ext cx="692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39" y="5160190"/>
            <a:ext cx="5429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Distribution of word token length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312" y="1911169"/>
            <a:ext cx="8244629" cy="4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Misspellings?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It would not appear so.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Contractions?  No. BERT’s tokenizer separates words that contain symbols/punctuation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Names?  Use Gutenberg’s list of names 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Numbers? Yes, although half of them appear to be dates.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Symbols? Yes.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New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381" y="2968525"/>
            <a:ext cx="4018299" cy="37321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381" y="3784263"/>
            <a:ext cx="4714875" cy="495300"/>
          </a:xfrm>
          <a:prstGeom prst="rect">
            <a:avLst/>
          </a:prstGeom>
        </p:spPr>
      </p:pic>
      <p:pic>
        <p:nvPicPr>
          <p:cNvPr id="16386" name="Picture 2" descr="BERT Vocabulary - Prakash PVSS -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81" y="4775430"/>
            <a:ext cx="27813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product consolidation &amp; more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E.g. consolidate “Virtual currency” into “Money transfer, virtual currency, or money service.”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18 products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13 products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43" y="3073804"/>
            <a:ext cx="5369875" cy="2871620"/>
          </a:xfrm>
          <a:prstGeom prst="rect">
            <a:avLst/>
          </a:prstGeom>
        </p:spPr>
      </p:pic>
      <p:sp>
        <p:nvSpPr>
          <p:cNvPr id="7" name="Rechteraccolade 6"/>
          <p:cNvSpPr/>
          <p:nvPr/>
        </p:nvSpPr>
        <p:spPr>
          <a:xfrm rot="16200000">
            <a:off x="9520016" y="4742916"/>
            <a:ext cx="319184" cy="4871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/>
          <p:cNvSpPr txBox="1"/>
          <p:nvPr/>
        </p:nvSpPr>
        <p:spPr>
          <a:xfrm>
            <a:off x="9356148" y="4509614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questionable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57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76" y="2010192"/>
            <a:ext cx="8538807" cy="4154245"/>
          </a:xfrm>
          <a:prstGeom prst="rect">
            <a:avLst/>
          </a:prstGeom>
        </p:spPr>
      </p:pic>
      <p:sp>
        <p:nvSpPr>
          <p:cNvPr id="4" name="Linkeraccolade 3"/>
          <p:cNvSpPr/>
          <p:nvPr/>
        </p:nvSpPr>
        <p:spPr>
          <a:xfrm>
            <a:off x="1615155" y="3204673"/>
            <a:ext cx="153824" cy="16237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105992" y="3460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1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data set cleaning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3 versions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1: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dates, removing all symbols, removing numbers,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2: Nearly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symbols except for punctuation, removing decimal point in number,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3: Partially cleaned </a:t>
            </a:r>
            <a:r>
              <a:rPr lang="en-GB" sz="1600" dirty="0" smtClean="0">
                <a:solidFill>
                  <a:schemeClr val="tx1"/>
                </a:solidFill>
              </a:rPr>
              <a:t>(basic cleaning: lowercasing, removing URLs, removing newlines &amp; tabs, normalising spaces)</a:t>
            </a: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98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Original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b="1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2222796"/>
            <a:ext cx="952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1: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30" y="2643321"/>
            <a:ext cx="9410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85" y="1635721"/>
            <a:ext cx="1339775" cy="1539648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21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4015459" y="2188458"/>
            <a:ext cx="169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CountVectorizer</a:t>
            </a:r>
            <a:endParaRPr lang="nl-BE" dirty="0"/>
          </a:p>
        </p:txBody>
      </p:sp>
      <p:pic>
        <p:nvPicPr>
          <p:cNvPr id="1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19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8023631" y="2188458"/>
            <a:ext cx="258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Dimensionality Reduction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6682504" y="21961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TF-IDF</a:t>
            </a:r>
            <a:endParaRPr lang="nl-BE" dirty="0"/>
          </a:p>
        </p:txBody>
      </p:sp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976" y="2141404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83300" y="2665637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74" y="3308897"/>
            <a:ext cx="2269851" cy="1560171"/>
          </a:xfrm>
          <a:prstGeom prst="rect">
            <a:avLst/>
          </a:prstGeom>
        </p:spPr>
      </p:pic>
      <p:sp>
        <p:nvSpPr>
          <p:cNvPr id="21" name="Tekstvak 20"/>
          <p:cNvSpPr txBox="1"/>
          <p:nvPr/>
        </p:nvSpPr>
        <p:spPr>
          <a:xfrm>
            <a:off x="8130966" y="4950049"/>
            <a:ext cx="237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Document-Term Matrix</a:t>
            </a:r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636785" y="1343487"/>
            <a:ext cx="11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Complaint</a:t>
            </a:r>
            <a:endParaRPr lang="nl-BE" dirty="0"/>
          </a:p>
        </p:txBody>
      </p: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SVM – Results RF 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0671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2: nearly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67000"/>
            <a:ext cx="9448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3: partially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752725"/>
            <a:ext cx="94392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BERT: max sequence length (i.e. max. tokens or words per complaints) = 512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Sequence length for all complaints must be the same.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Use padding [PAD]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Use </a:t>
            </a:r>
            <a:r>
              <a:rPr lang="en-GB" sz="18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chunking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or </a:t>
            </a:r>
            <a:r>
              <a:rPr lang="en-GB" sz="1800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summerization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if you want &gt; 512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Idea: complaint </a:t>
            </a:r>
            <a:r>
              <a:rPr lang="en-GB" sz="2200" b="1" dirty="0" smtClean="0">
                <a:solidFill>
                  <a:schemeClr val="tx1"/>
                </a:solidFill>
              </a:rPr>
              <a:t>conveys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sufficient information </a:t>
            </a:r>
            <a:r>
              <a:rPr lang="en-GB" sz="2200" dirty="0" smtClean="0">
                <a:solidFill>
                  <a:schemeClr val="tx1"/>
                </a:solidFill>
              </a:rPr>
              <a:t>in set sequence length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Truncation strategy: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Tokenize text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Encode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Truncate to desired length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9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2" y="2548216"/>
            <a:ext cx="3691783" cy="202920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38" y="2627823"/>
            <a:ext cx="3597423" cy="186998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03" y="2627823"/>
            <a:ext cx="3697480" cy="1869989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268420" y="2258491"/>
            <a:ext cx="235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1: fully cleaned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4599521" y="2246123"/>
            <a:ext cx="299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2: nearly fully cleaned</a:t>
            </a:r>
            <a:endParaRPr lang="nl-BE" dirty="0"/>
          </a:p>
        </p:txBody>
      </p:sp>
      <p:sp>
        <p:nvSpPr>
          <p:cNvPr id="16" name="Tekstvak 15"/>
          <p:cNvSpPr txBox="1"/>
          <p:nvPr/>
        </p:nvSpPr>
        <p:spPr>
          <a:xfrm>
            <a:off x="8568618" y="2246123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3: partially cleaned</a:t>
            </a:r>
            <a:endParaRPr lang="nl-BE" dirty="0"/>
          </a:p>
        </p:txBody>
      </p:sp>
      <p:sp>
        <p:nvSpPr>
          <p:cNvPr id="7" name="Tekstvak 6"/>
          <p:cNvSpPr txBox="1"/>
          <p:nvPr/>
        </p:nvSpPr>
        <p:spPr>
          <a:xfrm>
            <a:off x="5737406" y="5294132"/>
            <a:ext cx="592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Visually see how many complaints are affected by truncation.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9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400" dirty="0">
                <a:solidFill>
                  <a:schemeClr val="tx1"/>
                </a:solidFill>
              </a:rPr>
              <a:t>Affected complaints per </a:t>
            </a:r>
            <a:r>
              <a:rPr lang="en-GB" sz="2400" dirty="0" smtClean="0">
                <a:solidFill>
                  <a:schemeClr val="tx1"/>
                </a:solidFill>
              </a:rPr>
              <a:t>product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Version 1 data set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Most affected: </a:t>
            </a:r>
            <a:r>
              <a:rPr lang="en-GB" sz="2200" b="1" dirty="0" smtClean="0">
                <a:solidFill>
                  <a:schemeClr val="tx1"/>
                </a:solidFill>
              </a:rPr>
              <a:t>mortgage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08" y="1420585"/>
            <a:ext cx="4181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Attention masks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Tell BERT which tokens are actual words vs. padding ([PAD], represented as 0)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77" y="2825855"/>
            <a:ext cx="95631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Data set split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80% training set, 10% validation set, 10% test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Potential improvement: cross validation. 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336" y="2667133"/>
            <a:ext cx="57912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7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Other details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Convert data set variables to </a:t>
            </a:r>
            <a:r>
              <a:rPr lang="en-GB" sz="2200" b="1" dirty="0" smtClean="0">
                <a:solidFill>
                  <a:schemeClr val="tx1"/>
                </a:solidFill>
              </a:rPr>
              <a:t>tensors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Use </a:t>
            </a:r>
            <a:r>
              <a:rPr lang="en-GB" sz="2200" b="1" dirty="0" smtClean="0">
                <a:solidFill>
                  <a:schemeClr val="tx1"/>
                </a:solidFill>
              </a:rPr>
              <a:t>iterator</a:t>
            </a:r>
            <a:r>
              <a:rPr lang="en-GB" sz="2200" dirty="0" smtClean="0">
                <a:solidFill>
                  <a:schemeClr val="tx1"/>
                </a:solidFill>
              </a:rPr>
              <a:t> to save memory and loop much faster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 err="1" smtClean="0">
                <a:solidFill>
                  <a:schemeClr val="tx1"/>
                </a:solidFill>
              </a:rPr>
              <a:t>BertForSequenceClassification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Choose batch size (authors recommend 16 or 32)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tried 2, 4, 8, 16 &amp; 32.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Optimizer (authors recommend learning rate = 2e-5 &amp; epsilon = 1e-8)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did not fine tune these hyper parameters.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Epochs (authors recommend 2 to 4)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chose 4.</a:t>
            </a:r>
            <a:endParaRPr lang="en-GB" sz="19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Overview of runs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Version 1: 15 runs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Several runs with 40K complaints, instead of entire balanced data set (106K)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Yielded lower avg. model accuracy than data set with 106K, thus version 2 and 3 runs only contained the entire data set.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1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2 batches, 1K complaints, sequence length 512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67" y="2639666"/>
            <a:ext cx="8869013" cy="3229426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022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="" xmlns:a16="http://schemas.microsoft.com/office/drawing/2014/main" id="{24A4A73B-BD72-43A3-A97D-F945C132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32" y="1432854"/>
            <a:ext cx="2873060" cy="1686361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="" xmlns:a16="http://schemas.microsoft.com/office/drawing/2014/main" id="{CBFB7F8C-19CD-44F6-BB51-0FE3AB183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06" y="3482500"/>
            <a:ext cx="2946186" cy="2009450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Rechte verbindingslijn met pijl 24"/>
          <p:cNvCxnSpPr/>
          <p:nvPr/>
        </p:nvCxnSpPr>
        <p:spPr>
          <a:xfrm flipH="1">
            <a:off x="10061666" y="5289847"/>
            <a:ext cx="61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483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2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Down!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73" y="2725403"/>
            <a:ext cx="8830907" cy="3143689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878938" y="5298393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10195132" y="5018791"/>
            <a:ext cx="127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Went down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49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10" y="2639667"/>
            <a:ext cx="8745170" cy="3229426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3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4K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complaints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930213" y="5272756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56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639373"/>
            <a:ext cx="8783276" cy="319132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8K complaints, sequence length 128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complaints</a:t>
            </a:r>
            <a:endParaRPr lang="en-GB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63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09" y="2658719"/>
            <a:ext cx="8726118" cy="321037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20K complaints, sequence length 128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</a:t>
            </a:r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complaints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47118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6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706351"/>
            <a:ext cx="8783276" cy="316274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106K (all) complaints, sequence length 256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64209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55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confusion matrix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94" y="1117818"/>
            <a:ext cx="6862274" cy="4996088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 flipV="1">
            <a:off x="3597779" y="1649338"/>
            <a:ext cx="444382" cy="2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V="1">
            <a:off x="4623275" y="5588950"/>
            <a:ext cx="640934" cy="303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V="1">
            <a:off x="4324172" y="4871103"/>
            <a:ext cx="461473" cy="324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 flipH="1" flipV="1">
            <a:off x="5956419" y="5677983"/>
            <a:ext cx="34184" cy="364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126116" y="5880979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Confusion remains an issue in other versions too.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019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training loss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Training loss below 0.5 for first time.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77" y="1935267"/>
            <a:ext cx="73533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Runs 9-15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run 9)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batches, 40K complaints, sequence length 128: avg. accuracy 0.71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run 10)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batches,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12)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13)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14)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 batches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0.72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15)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Observations: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More complaints yield slightly higher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Increase in batch size =/= better performance, despite intuition it might.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 runs (nearly fully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2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0.76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3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4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200" dirty="0" smtClean="0">
                <a:solidFill>
                  <a:schemeClr val="tx1"/>
                </a:solidFill>
              </a:rPr>
              <a:t>0.77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Observations: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Steady accuracy, though training loss between epochs is lower than version 1.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Models take less time to run.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>
                <a:solidFill>
                  <a:schemeClr val="tx1"/>
                </a:solidFill>
              </a:rPr>
              <a:t>Increase in batch </a:t>
            </a:r>
            <a:r>
              <a:rPr lang="en-GB" sz="2200" i="1" dirty="0" smtClean="0">
                <a:solidFill>
                  <a:schemeClr val="tx1"/>
                </a:solidFill>
              </a:rPr>
              <a:t>size == slightly better result, but negligible.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 runs (partially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</a:t>
            </a:r>
            <a:r>
              <a:rPr lang="en-GB" sz="2400" b="1" dirty="0" smtClean="0">
                <a:solidFill>
                  <a:schemeClr val="tx1"/>
                </a:solidFill>
              </a:rPr>
              <a:t>1)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2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0.78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3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</a:t>
            </a:r>
            <a:r>
              <a:rPr lang="en-GB" sz="2400" dirty="0" smtClean="0">
                <a:solidFill>
                  <a:schemeClr val="tx1"/>
                </a:solidFill>
              </a:rPr>
              <a:t>128: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4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400" dirty="0" smtClean="0">
                <a:solidFill>
                  <a:schemeClr val="tx1"/>
                </a:solidFill>
              </a:rPr>
              <a:t>0.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b="1" dirty="0" smtClean="0">
                <a:solidFill>
                  <a:schemeClr val="tx1"/>
                </a:solidFill>
              </a:rPr>
              <a:t>run 5)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16 batches, 106K (all) complaints, sequence length 256: avg. accuracy </a:t>
            </a:r>
            <a:r>
              <a:rPr lang="en-GB" sz="2400" dirty="0" smtClean="0">
                <a:solidFill>
                  <a:schemeClr val="tx1"/>
                </a:solidFill>
              </a:rPr>
              <a:t>0.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 dirty="0">
                <a:solidFill>
                  <a:schemeClr val="tx1"/>
                </a:solidFill>
              </a:rPr>
              <a:t>Observations:</a:t>
            </a:r>
            <a:endParaRPr lang="en-GB" sz="24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Better results than version 1 and 2.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Models take less time to run.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It appears removing words (tokens) is bad for BERT’s understanding of context.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Training loss between epochs even lower than version 2.</a:t>
            </a:r>
            <a:endParaRPr lang="en-GB" sz="24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080" y="1972387"/>
            <a:ext cx="8686800" cy="3067050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7742490" y="2597922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/>
          <p:cNvSpPr/>
          <p:nvPr/>
        </p:nvSpPr>
        <p:spPr>
          <a:xfrm>
            <a:off x="7742490" y="3895458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/>
          <p:cNvSpPr/>
          <p:nvPr/>
        </p:nvSpPr>
        <p:spPr>
          <a:xfrm>
            <a:off x="7742490" y="4220555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9914405" y="2186299"/>
            <a:ext cx="555475" cy="226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eraccolade 7"/>
          <p:cNvSpPr/>
          <p:nvPr/>
        </p:nvSpPr>
        <p:spPr>
          <a:xfrm>
            <a:off x="10536964" y="2186299"/>
            <a:ext cx="199367" cy="2196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/>
          <p:cNvSpPr txBox="1"/>
          <p:nvPr/>
        </p:nvSpPr>
        <p:spPr>
          <a:xfrm>
            <a:off x="10801884" y="2760292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not</a:t>
            </a:r>
          </a:p>
          <a:p>
            <a:r>
              <a:rPr lang="en-GB" dirty="0"/>
              <a:t>b</a:t>
            </a:r>
            <a:r>
              <a:rPr lang="en-GB" dirty="0" smtClean="0"/>
              <a:t>alanced</a:t>
            </a:r>
          </a:p>
          <a:p>
            <a:r>
              <a:rPr lang="en-GB" dirty="0"/>
              <a:t>e</a:t>
            </a:r>
            <a:r>
              <a:rPr lang="en-GB" dirty="0" smtClean="0"/>
              <a:t>nough.</a:t>
            </a:r>
            <a:endParaRPr lang="nl-BE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518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Batch size does not necessarily improve model.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Sequence length of complaint (128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256): improves avg. model accuracy only slightly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BERT does not need as many words to understand complaint.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Hypothesis was: fully cleaned version (1) &gt; version 2 &amp; 3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Proved wrong! Version 3 (with censored data (XXXX)) is superior.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Could potentially push to 80+ % avg. model accuracy, if loans are grouped as one product, or a better distinction can be made/added (more information for BERT).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4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Google BERT: Google announces the most important update of i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89" y="3577452"/>
            <a:ext cx="4599087" cy="258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r>
              <a:rPr lang="en-GB" sz="2200" dirty="0" smtClean="0">
                <a:solidFill>
                  <a:schemeClr val="tx1"/>
                </a:solidFill>
              </a:rPr>
              <a:t> is indeed </a:t>
            </a:r>
            <a:r>
              <a:rPr lang="en-GB" sz="2200" u="sng" dirty="0" smtClean="0">
                <a:solidFill>
                  <a:schemeClr val="tx1"/>
                </a:solidFill>
              </a:rPr>
              <a:t>much better</a:t>
            </a:r>
            <a:r>
              <a:rPr lang="en-GB" sz="2200" dirty="0" smtClean="0">
                <a:solidFill>
                  <a:schemeClr val="tx1"/>
                </a:solidFill>
              </a:rPr>
              <a:t> when compared to RF (0.69) or SVM (0.58) in terms of avg. model accuracy.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b="1" i="1" dirty="0" smtClean="0">
                <a:solidFill>
                  <a:schemeClr val="tx1"/>
                </a:solidFill>
              </a:rPr>
              <a:t>Narrative</a:t>
            </a:r>
            <a:r>
              <a:rPr lang="en-GB" sz="1800" dirty="0" smtClean="0">
                <a:solidFill>
                  <a:schemeClr val="tx1"/>
                </a:solidFill>
              </a:rPr>
              <a:t> only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experiment: more epochs. Improvement?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BERT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need more GPU memory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64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i="1" dirty="0" smtClean="0">
                <a:solidFill>
                  <a:schemeClr val="tx1"/>
                </a:solidFill>
              </a:rPr>
              <a:t>Motivated to keep learning!</a:t>
            </a:r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Sprint 3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0" y="1432854"/>
            <a:ext cx="8382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Removing products that rarely occur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03577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rugblik">
  <a:themeElements>
    <a:clrScheme name="Terugbli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2487</TotalTime>
  <Words>3981</Words>
  <Application>Microsoft Office PowerPoint</Application>
  <PresentationFormat>Breedbeeld</PresentationFormat>
  <Paragraphs>911</Paragraphs>
  <Slides>82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Wingdings</vt:lpstr>
      <vt:lpstr>Terugblik</vt:lpstr>
      <vt:lpstr>Machine Learning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Droneplanning-tool</dc:title>
  <dc:creator>Bryan Van Huyneghem</dc:creator>
  <cp:lastModifiedBy>Bryan Van Huyneghem</cp:lastModifiedBy>
  <cp:revision>211</cp:revision>
  <dcterms:created xsi:type="dcterms:W3CDTF">2020-04-07T07:52:24Z</dcterms:created>
  <dcterms:modified xsi:type="dcterms:W3CDTF">2020-06-14T17:43:40Z</dcterms:modified>
</cp:coreProperties>
</file>